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7"/>
  </p:handoutMasterIdLst>
  <p:sldIdLst>
    <p:sldId id="256" r:id="rId2"/>
    <p:sldId id="262" r:id="rId3"/>
    <p:sldId id="263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5" r:id="rId14"/>
    <p:sldId id="276" r:id="rId15"/>
    <p:sldId id="277" r:id="rId16"/>
    <p:sldId id="279" r:id="rId17"/>
    <p:sldId id="257" r:id="rId18"/>
    <p:sldId id="259" r:id="rId19"/>
    <p:sldId id="258" r:id="rId20"/>
    <p:sldId id="260" r:id="rId21"/>
    <p:sldId id="261" r:id="rId22"/>
    <p:sldId id="274" r:id="rId23"/>
    <p:sldId id="278" r:id="rId24"/>
    <p:sldId id="264" r:id="rId25"/>
    <p:sldId id="280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0E849-28D7-4EF1-8949-2567DE6246F0}" type="datetimeFigureOut">
              <a:rPr lang="zh-TW" altLang="en-US" smtClean="0"/>
              <a:t>2020/4/21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25C6A-03B7-4124-A361-6E27C9EB3A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4330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50E1-684D-46C4-8FC4-B48CC2A46C3B}" type="datetimeFigureOut">
              <a:rPr lang="zh-TW" altLang="en-US" smtClean="0"/>
              <a:t>2020/4/21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0ECB-4243-43B3-A32D-1930788A3A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6983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50E1-684D-46C4-8FC4-B48CC2A46C3B}" type="datetimeFigureOut">
              <a:rPr lang="zh-TW" altLang="en-US" smtClean="0"/>
              <a:t>2020/4/21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0ECB-4243-43B3-A32D-1930788A3A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430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50E1-684D-46C4-8FC4-B48CC2A46C3B}" type="datetimeFigureOut">
              <a:rPr lang="zh-TW" altLang="en-US" smtClean="0"/>
              <a:t>2020/4/21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0ECB-4243-43B3-A32D-1930788A3A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203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6638"/>
          </a:xfrm>
        </p:spPr>
        <p:txBody>
          <a:bodyPr/>
          <a:lstStyle>
            <a:lvl1pPr>
              <a:defRPr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942392"/>
            <a:ext cx="10515600" cy="5234571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lnSpc>
                <a:spcPct val="150000"/>
              </a:lnSpc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lnSpc>
                <a:spcPct val="150000"/>
              </a:lnSpc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lnSpc>
                <a:spcPct val="150000"/>
              </a:lnSpc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lnSpc>
                <a:spcPct val="150000"/>
              </a:lnSpc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50E1-684D-46C4-8FC4-B48CC2A46C3B}" type="datetimeFigureOut">
              <a:rPr lang="zh-TW" altLang="en-US" smtClean="0"/>
              <a:t>2020/4/21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0ECB-4243-43B3-A32D-1930788A3A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9406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50E1-684D-46C4-8FC4-B48CC2A46C3B}" type="datetimeFigureOut">
              <a:rPr lang="zh-TW" altLang="en-US" smtClean="0"/>
              <a:t>2020/4/21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0ECB-4243-43B3-A32D-1930788A3A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681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50E1-684D-46C4-8FC4-B48CC2A46C3B}" type="datetimeFigureOut">
              <a:rPr lang="zh-TW" altLang="en-US" smtClean="0"/>
              <a:t>2020/4/21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0ECB-4243-43B3-A32D-1930788A3A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686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50E1-684D-46C4-8FC4-B48CC2A46C3B}" type="datetimeFigureOut">
              <a:rPr lang="zh-TW" altLang="en-US" smtClean="0"/>
              <a:t>2020/4/21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0ECB-4243-43B3-A32D-1930788A3A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252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50E1-684D-46C4-8FC4-B48CC2A46C3B}" type="datetimeFigureOut">
              <a:rPr lang="zh-TW" altLang="en-US" smtClean="0"/>
              <a:t>2020/4/21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0ECB-4243-43B3-A32D-1930788A3A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06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50E1-684D-46C4-8FC4-B48CC2A46C3B}" type="datetimeFigureOut">
              <a:rPr lang="zh-TW" altLang="en-US" smtClean="0"/>
              <a:t>2020/4/21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0ECB-4243-43B3-A32D-1930788A3A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963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50E1-684D-46C4-8FC4-B48CC2A46C3B}" type="datetimeFigureOut">
              <a:rPr lang="zh-TW" altLang="en-US" smtClean="0"/>
              <a:t>2020/4/21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0ECB-4243-43B3-A32D-1930788A3A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2631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50E1-684D-46C4-8FC4-B48CC2A46C3B}" type="datetimeFigureOut">
              <a:rPr lang="zh-TW" altLang="en-US" smtClean="0"/>
              <a:t>2020/4/21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0ECB-4243-43B3-A32D-1930788A3A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7210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450E1-684D-46C4-8FC4-B48CC2A46C3B}" type="datetimeFigureOut">
              <a:rPr lang="zh-TW" altLang="en-US" smtClean="0"/>
              <a:t>2020/4/21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E0ECB-4243-43B3-A32D-1930788A3A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73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rhadow.github.io/2016/02/24/ml-lecture-2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Uw62i3-Tr4Q&amp;list=PLXVfgk9fNX2I7tB6oIINGBmW50rrmFTqf&amp;index=39" TargetMode="External"/><Relationship Id="rId3" Type="http://schemas.openxmlformats.org/officeDocument/2006/relationships/hyperlink" Target="http://www.taroballz.com/2018/07/18/ML_LogisticRegression/" TargetMode="External"/><Relationship Id="rId7" Type="http://schemas.openxmlformats.org/officeDocument/2006/relationships/hyperlink" Target="https://www.youtube.com/watch?v=4rPupwSdAac&amp;list=PLXVfgk9fNX2I7tB6oIINGBmW50rrmFTqf&amp;index=38" TargetMode="External"/><Relationship Id="rId2" Type="http://schemas.openxmlformats.org/officeDocument/2006/relationships/hyperlink" Target="https://www.youtube.com/watch?v=hSXFuypLukA&amp;list=PLJV_el3uVTsPy9oCRY30oBPNLCo89yu49&amp;index=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tF1HTirYbtc&amp;list=PLXVfgk9fNX2I7tB6oIINGBmW50rrmFTqf&amp;index=37" TargetMode="External"/><Relationship Id="rId5" Type="http://schemas.openxmlformats.org/officeDocument/2006/relationships/hyperlink" Target="https://medium.com/jameslearningnote/%E8%B3%87%E6%96%99%E5%88%86%E6%9E%90-%E6%A9%9F%E5%99%A8%E5%AD%B8%E7%BF%92-%E7%AC%AC3-3%E8%AC%9B-%E7%B7%9A%E6%80%A7%E5%88%86%E9%A1%9E-%E9%82%8F%E8%BC%AF%E6%96%AF%E5%9B%9E%E6%AD%B8-logistic-regression-%E4%BB%8B%E7%B4%B9-a1a5f47017e5" TargetMode="External"/><Relationship Id="rId4" Type="http://schemas.openxmlformats.org/officeDocument/2006/relationships/hyperlink" Target="https://medium.com/@chih.sheng.huang821/%E6%A9%9F%E5%99%A8-%E7%B5%B1%E8%A8%88%E5%AD%B8%E7%BF%92-%E7%BE%85%E5%90%89%E6%96%AF%E5%9B%9E%E6%AD%B8-logistic-regression-aff7a830fb5d" TargetMode="External"/><Relationship Id="rId9" Type="http://schemas.openxmlformats.org/officeDocument/2006/relationships/hyperlink" Target="https://www.youtube.com/watch?v=X9NTihvSdjw&amp;list=PLXVfgk9fNX2I7tB6oIINGBmW50rrmFTqf&amp;index=41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chih.sheng.huang821/%E6%A9%9F%E5%99%A8%E5%AD%B8%E7%BF%92-%E6%94%AF%E6%92%90%E5%90%91%E9%87%8F%E6%A9%9F-support-vector-machine-svm-%E8%A9%B3%E7%B4%B0%E6%8E%A8%E5%B0%8E-c320098a3d2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56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</a:t>
            </a:r>
            <a:r>
              <a:rPr lang="en-US" altLang="zh-TW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445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Logistic Regression</a:t>
            </a:r>
            <a:r>
              <a:rPr lang="zh-TW" altLang="en-US" dirty="0"/>
              <a:t>過程原理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36" y="1047589"/>
            <a:ext cx="6369674" cy="1337383"/>
          </a:xfrm>
        </p:spPr>
      </p:pic>
      <p:sp>
        <p:nvSpPr>
          <p:cNvPr id="6" name="文字方塊 5"/>
          <p:cNvSpPr txBox="1"/>
          <p:nvPr/>
        </p:nvSpPr>
        <p:spPr>
          <a:xfrm>
            <a:off x="6679096" y="1176794"/>
            <a:ext cx="515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眾多可代換的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中找出可能性最高的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當作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36" y="2992824"/>
            <a:ext cx="5560065" cy="98337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465089" y="2806810"/>
            <a:ext cx="536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由於該函數具有對稱性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當我們想看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1-h(x)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也就是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被分為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的那邊時只要取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h(-x)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36" y="4493846"/>
            <a:ext cx="5970916" cy="1554158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592310" y="4493846"/>
            <a:ext cx="490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得到式子後發現式子正比於連乘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h(y</a:t>
            </a:r>
            <a:r>
              <a:rPr lang="en-US" altLang="zh-TW" sz="1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en-US" altLang="zh-TW" sz="1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879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Logistic Regression</a:t>
            </a:r>
            <a:r>
              <a:rPr lang="zh-TW" altLang="en-US" dirty="0"/>
              <a:t>過程原理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80137"/>
            <a:ext cx="5339963" cy="1454113"/>
          </a:xfrm>
        </p:spPr>
      </p:pic>
      <p:sp>
        <p:nvSpPr>
          <p:cNvPr id="5" name="文字方塊 4"/>
          <p:cNvSpPr txBox="1"/>
          <p:nvPr/>
        </p:nvSpPr>
        <p:spPr>
          <a:xfrm>
            <a:off x="6512119" y="1041620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代換進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</a:t>
            </a:r>
          </a:p>
        </p:txBody>
      </p:sp>
      <p:sp>
        <p:nvSpPr>
          <p:cNvPr id="6" name="向下箭號 5"/>
          <p:cNvSpPr/>
          <p:nvPr/>
        </p:nvSpPr>
        <p:spPr>
          <a:xfrm>
            <a:off x="3562184" y="2417197"/>
            <a:ext cx="588397" cy="318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230094" y="2402623"/>
            <a:ext cx="7728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為了不要連乘對其取</a:t>
            </a:r>
            <a:r>
              <a:rPr lang="en-US" altLang="zh-TW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轉換成連加</a:t>
            </a:r>
            <a:endParaRPr lang="en-US" altLang="zh-TW" sz="15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而過去線性回歸</a:t>
            </a:r>
            <a:r>
              <a:rPr lang="en-US" altLang="zh-TW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線性分類時都是使用</a:t>
            </a:r>
            <a:r>
              <a:rPr lang="en-US" altLang="zh-TW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於是對其乘上負號即可從找最大變成找最小</a:t>
            </a:r>
            <a:endParaRPr lang="zh-TW" altLang="en-US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39568"/>
            <a:ext cx="5742173" cy="2822713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829722" y="4022691"/>
            <a:ext cx="5240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代換後偷乘一個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1/n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變成過往熟悉的形式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並將代換後式子稱作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error(w,Xn,yn)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error(w,Xn,yn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又被稱為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cross-entropy error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51" y="5848654"/>
            <a:ext cx="5991522" cy="79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59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Logistic Regression</a:t>
            </a:r>
            <a:r>
              <a:rPr lang="zh-TW" altLang="en-US" dirty="0"/>
              <a:t>過程</a:t>
            </a:r>
            <a:r>
              <a:rPr lang="zh-TW" altLang="en-US" dirty="0" smtClean="0"/>
              <a:t>原理</a:t>
            </a:r>
            <a:r>
              <a:rPr lang="en-US" altLang="zh-TW" dirty="0"/>
              <a:t>-</a:t>
            </a:r>
            <a:r>
              <a:rPr lang="zh-TW" altLang="en-US" dirty="0" smtClean="0"/>
              <a:t>最小化</a:t>
            </a:r>
            <a:r>
              <a:rPr lang="en-US" altLang="zh-TW" dirty="0" smtClean="0"/>
              <a:t>Ein(w)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13828"/>
            <a:ext cx="6439048" cy="148256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95536"/>
            <a:ext cx="5196908" cy="248176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927450" y="1574358"/>
            <a:ext cx="217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最小化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Ein(w)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774511" y="4015409"/>
            <a:ext cx="279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取最低點梯度為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1335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Logistic Regression</a:t>
            </a:r>
            <a:r>
              <a:rPr lang="zh-TW" altLang="en-US" dirty="0"/>
              <a:t>過程原理</a:t>
            </a:r>
            <a:r>
              <a:rPr lang="en-US" altLang="zh-TW" dirty="0" smtClean="0"/>
              <a:t>-</a:t>
            </a:r>
            <a:r>
              <a:rPr lang="zh-TW" altLang="en-US" dirty="0" smtClean="0"/>
              <a:t>取梯度為</a:t>
            </a:r>
            <a:r>
              <a:rPr lang="en-US" altLang="zh-TW" dirty="0" smtClean="0"/>
              <a:t>0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86805"/>
            <a:ext cx="6587912" cy="4236002"/>
          </a:xfrm>
        </p:spPr>
      </p:pic>
      <p:sp>
        <p:nvSpPr>
          <p:cNvPr id="5" name="文字方塊 4"/>
          <p:cNvSpPr txBox="1"/>
          <p:nvPr/>
        </p:nvSpPr>
        <p:spPr>
          <a:xfrm>
            <a:off x="7528126" y="1737181"/>
            <a:ext cx="427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一層一層做偏微分最後取得結果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719802" y="4555816"/>
            <a:ext cx="363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但是結果式子求解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不易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6373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285863"/>
            <a:ext cx="10733411" cy="446638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Logistic Regression</a:t>
            </a:r>
            <a:r>
              <a:rPr lang="zh-TW" altLang="en-US" dirty="0"/>
              <a:t>過程</a:t>
            </a:r>
            <a:r>
              <a:rPr lang="zh-TW" altLang="en-US" dirty="0" smtClean="0"/>
              <a:t>原理</a:t>
            </a:r>
            <a:r>
              <a:rPr lang="en-US" altLang="zh-TW" dirty="0" smtClean="0"/>
              <a:t>-PLA</a:t>
            </a:r>
            <a:r>
              <a:rPr lang="zh-TW" altLang="en-US" dirty="0" smtClean="0"/>
              <a:t>求解</a:t>
            </a:r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sz="1500" dirty="0" smtClean="0">
                <a:hlinkClick r:id="rId2"/>
              </a:rPr>
              <a:t>感知學習演算法 </a:t>
            </a:r>
            <a:r>
              <a:rPr lang="en-US" altLang="zh-TW" sz="1500" dirty="0" smtClean="0">
                <a:hlinkClick r:id="rId2"/>
              </a:rPr>
              <a:t>PLA</a:t>
            </a:r>
            <a:endParaRPr lang="zh-TW" altLang="en-US" sz="15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60" y="845990"/>
            <a:ext cx="4747323" cy="226063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585521" y="873940"/>
            <a:ext cx="512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從某個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出發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一路修正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當不再更新即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PLA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中止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625967"/>
            <a:ext cx="7602748" cy="1905180"/>
          </a:xfrm>
          <a:prstGeom prst="rect">
            <a:avLst/>
          </a:prstGeom>
        </p:spPr>
      </p:pic>
      <p:sp>
        <p:nvSpPr>
          <p:cNvPr id="7" name="向下箭號 6"/>
          <p:cNvSpPr/>
          <p:nvPr/>
        </p:nvSpPr>
        <p:spPr>
          <a:xfrm>
            <a:off x="3657600" y="3140846"/>
            <a:ext cx="639271" cy="4188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簡化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658478" y="4046018"/>
            <a:ext cx="3533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如果本項為錯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[]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即加上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en-US" altLang="zh-TW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en-US" altLang="zh-TW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若為對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[]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值不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</a:t>
            </a:r>
          </a:p>
        </p:txBody>
      </p:sp>
    </p:spTree>
    <p:extLst>
      <p:ext uri="{BB962C8B-B14F-4D97-AF65-F5344CB8AC3E}">
        <p14:creationId xmlns:p14="http://schemas.microsoft.com/office/powerpoint/2010/main" val="2363095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Logistic </a:t>
            </a:r>
            <a:r>
              <a:rPr lang="en-US" altLang="zh-TW" dirty="0" smtClean="0"/>
              <a:t>Regression</a:t>
            </a:r>
            <a:r>
              <a:rPr lang="zh-TW" altLang="en-US" dirty="0" smtClean="0"/>
              <a:t>優化</a:t>
            </a:r>
            <a:r>
              <a:rPr lang="en-US" altLang="zh-TW" dirty="0" smtClean="0"/>
              <a:t>w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09555"/>
            <a:ext cx="9659698" cy="2867425"/>
          </a:xfrm>
        </p:spPr>
      </p:pic>
      <p:sp>
        <p:nvSpPr>
          <p:cNvPr id="5" name="文字方塊 4"/>
          <p:cNvSpPr txBox="1"/>
          <p:nvPr/>
        </p:nvSpPr>
        <p:spPr>
          <a:xfrm>
            <a:off x="2225310" y="4337331"/>
            <a:ext cx="477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加上學習率後即可稱為梯度下降法來作優化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97" y="5026139"/>
            <a:ext cx="6630325" cy="98121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570844" y="5434611"/>
            <a:ext cx="217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hlinkClick r:id="rId4" action="ppaction://hlinksldjump"/>
              </a:rPr>
              <a:t>學習率的大小影響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3917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Logistic </a:t>
            </a:r>
            <a:r>
              <a:rPr lang="en-US" altLang="zh-TW" dirty="0" smtClean="0"/>
              <a:t>Regression</a:t>
            </a:r>
            <a:r>
              <a:rPr lang="zh-TW" altLang="en-US" dirty="0" smtClean="0"/>
              <a:t>結果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02001"/>
            <a:ext cx="9130696" cy="5233988"/>
          </a:xfrm>
        </p:spPr>
      </p:pic>
    </p:spTree>
    <p:extLst>
      <p:ext uri="{BB962C8B-B14F-4D97-AF65-F5344CB8AC3E}">
        <p14:creationId xmlns:p14="http://schemas.microsoft.com/office/powerpoint/2010/main" val="1809773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Limitation of Logistic Regression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190"/>
            <a:ext cx="4864005" cy="3632546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93" y="1745250"/>
            <a:ext cx="5261907" cy="367242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26004" y="1286691"/>
            <a:ext cx="4428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希望可以分出大於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0.5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和小於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0.5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05208" y="1286691"/>
            <a:ext cx="4428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但是實際上做不到終究只能分出一邊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5398936" y="3212327"/>
            <a:ext cx="824285" cy="604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201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解決</a:t>
            </a:r>
            <a:r>
              <a:rPr lang="en-US" altLang="zh-TW" dirty="0" smtClean="0"/>
              <a:t>Limitation </a:t>
            </a:r>
            <a:r>
              <a:rPr lang="en-US" altLang="zh-TW" dirty="0"/>
              <a:t>of Logistic Regression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6457"/>
            <a:ext cx="5645724" cy="4089531"/>
          </a:xfrm>
        </p:spPr>
      </p:pic>
      <p:sp>
        <p:nvSpPr>
          <p:cNvPr id="5" name="文字方塊 4"/>
          <p:cNvSpPr txBox="1"/>
          <p:nvPr/>
        </p:nvSpPr>
        <p:spPr>
          <a:xfrm>
            <a:off x="119268" y="1701580"/>
            <a:ext cx="451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想法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Transformation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轉換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4412973" y="1681298"/>
            <a:ext cx="1025719" cy="389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796501" y="1681298"/>
            <a:ext cx="492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實際上</a:t>
            </a:r>
            <a:r>
              <a:rPr lang="en-US" altLang="zh-TW" dirty="0" smtClean="0"/>
              <a:t>:</a:t>
            </a:r>
            <a:r>
              <a:rPr lang="zh-TW" altLang="en-US" dirty="0" smtClean="0"/>
              <a:t>並不容易找出好的轉換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563561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解決</a:t>
            </a:r>
            <a:r>
              <a:rPr lang="en-US" altLang="zh-TW" dirty="0" smtClean="0"/>
              <a:t>Limitation </a:t>
            </a:r>
            <a:r>
              <a:rPr lang="en-US" altLang="zh-TW" dirty="0"/>
              <a:t>of Logistic Regression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284"/>
            <a:ext cx="4892418" cy="3229302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847" y="1576129"/>
            <a:ext cx="5200153" cy="4032772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398936" y="2926080"/>
            <a:ext cx="914400" cy="683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19270" y="1025719"/>
            <a:ext cx="490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利用</a:t>
            </a:r>
            <a:r>
              <a:rPr lang="en-US" altLang="zh-TW" dirty="0" smtClean="0"/>
              <a:t>Logistic Regression</a:t>
            </a:r>
            <a:r>
              <a:rPr lang="zh-TW" altLang="en-US" dirty="0" smtClean="0"/>
              <a:t>做</a:t>
            </a:r>
            <a:r>
              <a:rPr lang="en-US" altLang="zh-TW" dirty="0" smtClean="0"/>
              <a:t>Feature Transformation</a:t>
            </a:r>
            <a:r>
              <a:rPr lang="zh-TW" altLang="en-US" dirty="0" smtClean="0"/>
              <a:t>再將其作為</a:t>
            </a:r>
            <a:r>
              <a:rPr lang="en-US" altLang="zh-TW" dirty="0" smtClean="0"/>
              <a:t>input</a:t>
            </a:r>
            <a:r>
              <a:rPr lang="zh-TW" altLang="en-US" dirty="0" smtClean="0"/>
              <a:t>重新做</a:t>
            </a:r>
            <a:r>
              <a:rPr lang="en-US" altLang="zh-TW" dirty="0"/>
              <a:t>Logistic Regression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362907" y="6003934"/>
            <a:ext cx="42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本圖錯誤</a:t>
            </a:r>
            <a:r>
              <a:rPr lang="en-US" altLang="zh-TW" dirty="0" smtClean="0"/>
              <a:t>:x,y</a:t>
            </a:r>
            <a:r>
              <a:rPr lang="zh-TW" altLang="en-US" dirty="0" smtClean="0"/>
              <a:t>軸大小方向相反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8667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Logistic </a:t>
            </a:r>
            <a:r>
              <a:rPr lang="en-US" altLang="zh-TW" dirty="0" smtClean="0"/>
              <a:t>Regression</a:t>
            </a:r>
            <a:r>
              <a:rPr lang="zh-TW" altLang="en-US" dirty="0" smtClean="0"/>
              <a:t> </a:t>
            </a:r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1500" u="sng" dirty="0"/>
              <a:t>邏輯回歸是一種分類</a:t>
            </a:r>
            <a:r>
              <a:rPr lang="en-US" altLang="zh-TW" sz="1500" u="sng" dirty="0"/>
              <a:t>(classfication)</a:t>
            </a:r>
            <a:r>
              <a:rPr lang="zh-TW" altLang="en-US" sz="1500" u="sng" dirty="0"/>
              <a:t>演算法</a:t>
            </a:r>
          </a:p>
          <a:p>
            <a:pPr lvl="1"/>
            <a:r>
              <a:rPr lang="zh-TW" altLang="en-US" sz="1300" u="sng" dirty="0"/>
              <a:t>一種廣泛使用於分類問題中的廣義回歸演算法</a:t>
            </a:r>
          </a:p>
          <a:p>
            <a:pPr lvl="1"/>
            <a:r>
              <a:rPr lang="zh-TW" altLang="en-US" sz="1300" dirty="0"/>
              <a:t>一種名為＂回歸＂的線性分類器</a:t>
            </a:r>
          </a:p>
          <a:p>
            <a:r>
              <a:rPr lang="zh-TW" altLang="en-US" sz="1500" u="sng" dirty="0"/>
              <a:t>由線性回歸變化而來的</a:t>
            </a:r>
          </a:p>
          <a:p>
            <a:pPr lvl="1"/>
            <a:r>
              <a:rPr lang="zh-TW" altLang="en-US" sz="1300" dirty="0"/>
              <a:t>求解能夠讓模型對數據擬合程度最高的參數</a:t>
            </a:r>
            <a:r>
              <a:rPr lang="en-US" altLang="zh-TW" sz="1300" dirty="0"/>
              <a:t>$w$</a:t>
            </a:r>
            <a:r>
              <a:rPr lang="zh-TW" altLang="en-US" sz="1300" dirty="0"/>
              <a:t>的</a:t>
            </a:r>
            <a:r>
              <a:rPr lang="zh-TW" altLang="en-US" sz="1300" dirty="0" smtClean="0"/>
              <a:t>值</a:t>
            </a:r>
          </a:p>
          <a:p>
            <a:r>
              <a:rPr lang="zh-TW" altLang="en-US" sz="1500" u="sng" dirty="0"/>
              <a:t>線性回歸</a:t>
            </a:r>
            <a:r>
              <a:rPr lang="en-US" altLang="zh-TW" sz="1500" u="sng" dirty="0"/>
              <a:t>(linear regression)</a:t>
            </a:r>
            <a:r>
              <a:rPr lang="zh-TW" altLang="en-US" sz="1500" u="sng" dirty="0"/>
              <a:t>的式子作為邏輯回歸的輸入</a:t>
            </a:r>
          </a:p>
          <a:p>
            <a:pPr lvl="1"/>
            <a:r>
              <a:rPr lang="zh-TW" altLang="en-US" sz="1300" u="sng" dirty="0" smtClean="0"/>
              <a:t>與</a:t>
            </a:r>
            <a:r>
              <a:rPr lang="en-US" altLang="zh-TW" sz="1300" u="sng" dirty="0"/>
              <a:t>linear regression</a:t>
            </a:r>
            <a:r>
              <a:rPr lang="zh-TW" altLang="en-US" sz="1300" u="sng" dirty="0"/>
              <a:t>一樣</a:t>
            </a:r>
            <a:r>
              <a:rPr lang="zh-TW" altLang="en-US" sz="1300" u="sng" dirty="0" smtClean="0"/>
              <a:t>為迭代</a:t>
            </a:r>
            <a:r>
              <a:rPr lang="zh-TW" altLang="en-US" sz="1300" u="sng" dirty="0"/>
              <a:t>演算法</a:t>
            </a:r>
          </a:p>
          <a:p>
            <a:pPr lvl="2"/>
            <a:r>
              <a:rPr lang="zh-TW" altLang="en-US" sz="1100" dirty="0"/>
              <a:t>存在</a:t>
            </a:r>
            <a:r>
              <a:rPr lang="en-US" altLang="zh-TW" sz="1100" dirty="0"/>
              <a:t>cost function</a:t>
            </a:r>
          </a:p>
          <a:p>
            <a:pPr lvl="2"/>
            <a:r>
              <a:rPr lang="zh-TW" altLang="en-US" sz="1100" dirty="0"/>
              <a:t>不斷的迭代優化並更新權重</a:t>
            </a:r>
            <a:r>
              <a:rPr lang="en-US" altLang="zh-TW" sz="1100" dirty="0"/>
              <a:t>$w$</a:t>
            </a:r>
          </a:p>
          <a:p>
            <a:r>
              <a:rPr lang="zh-TW" altLang="en-US" sz="1500" u="sng" dirty="0"/>
              <a:t>通過引入聯繫函數</a:t>
            </a:r>
            <a:r>
              <a:rPr lang="en-US" altLang="zh-TW" sz="1500" u="sng" dirty="0"/>
              <a:t>(link function)</a:t>
            </a:r>
            <a:r>
              <a:rPr lang="zh-TW" altLang="en-US" sz="1500" dirty="0"/>
              <a:t>，</a:t>
            </a:r>
            <a:r>
              <a:rPr lang="zh-TW" altLang="en-US" sz="1500" u="sng" dirty="0"/>
              <a:t>將線性回歸方程</a:t>
            </a:r>
            <a:r>
              <a:rPr lang="en-US" altLang="zh-TW" sz="1500" dirty="0"/>
              <a:t>$Z(x)$</a:t>
            </a:r>
            <a:r>
              <a:rPr lang="zh-TW" altLang="en-US" sz="1500" u="sng" dirty="0"/>
              <a:t>轉換為</a:t>
            </a:r>
            <a:r>
              <a:rPr lang="en-US" altLang="zh-TW" sz="1500" dirty="0"/>
              <a:t>$g(z)$</a:t>
            </a:r>
          </a:p>
          <a:p>
            <a:pPr lvl="1"/>
            <a:r>
              <a:rPr lang="zh-TW" altLang="en-US" sz="1300" dirty="0"/>
              <a:t>令</a:t>
            </a:r>
            <a:r>
              <a:rPr lang="en-US" altLang="zh-TW" sz="1300" dirty="0"/>
              <a:t>$g(z)$</a:t>
            </a:r>
            <a:r>
              <a:rPr lang="zh-TW" altLang="en-US" sz="1300" dirty="0"/>
              <a:t>的值</a:t>
            </a:r>
            <a:r>
              <a:rPr lang="zh-TW" altLang="en-US" sz="1300" u="sng" dirty="0"/>
              <a:t>分布在 </a:t>
            </a:r>
            <a:r>
              <a:rPr lang="en-US" altLang="zh-TW" sz="1300" u="sng" dirty="0"/>
              <a:t>0-1 </a:t>
            </a:r>
            <a:r>
              <a:rPr lang="zh-TW" altLang="en-US" sz="1300" u="sng" dirty="0"/>
              <a:t>之間</a:t>
            </a:r>
            <a:r>
              <a:rPr lang="zh-TW" altLang="en-US" sz="1300" dirty="0"/>
              <a:t>，</a:t>
            </a:r>
            <a:r>
              <a:rPr lang="zh-TW" altLang="en-US" sz="1300" u="sng" dirty="0"/>
              <a:t>而得到分類模型</a:t>
            </a:r>
          </a:p>
          <a:p>
            <a:pPr lvl="2"/>
            <a:r>
              <a:rPr lang="zh-TW" altLang="en-US" sz="1100" dirty="0"/>
              <a:t>當</a:t>
            </a:r>
            <a:r>
              <a:rPr lang="en-US" altLang="zh-TW" sz="1100" dirty="0"/>
              <a:t>$g(z)$</a:t>
            </a:r>
            <a:r>
              <a:rPr lang="zh-TW" altLang="en-US" sz="1100" dirty="0"/>
              <a:t>接近</a:t>
            </a:r>
            <a:r>
              <a:rPr lang="en-US" altLang="zh-TW" sz="1100" dirty="0"/>
              <a:t>0</a:t>
            </a:r>
            <a:r>
              <a:rPr lang="zh-TW" altLang="en-US" sz="1100" dirty="0"/>
              <a:t>時樣本的</a:t>
            </a:r>
            <a:r>
              <a:rPr lang="en-US" altLang="zh-TW" sz="1100" dirty="0"/>
              <a:t>label</a:t>
            </a:r>
            <a:r>
              <a:rPr lang="zh-TW" altLang="en-US" sz="1100" dirty="0"/>
              <a:t>為</a:t>
            </a:r>
            <a:r>
              <a:rPr lang="en-US" altLang="zh-TW" sz="1100" dirty="0"/>
              <a:t>0; $g(z)$</a:t>
            </a:r>
            <a:r>
              <a:rPr lang="zh-TW" altLang="en-US" sz="1100" dirty="0"/>
              <a:t>接近</a:t>
            </a:r>
            <a:r>
              <a:rPr lang="en-US" altLang="zh-TW" sz="1100" dirty="0"/>
              <a:t>1</a:t>
            </a:r>
            <a:r>
              <a:rPr lang="zh-TW" altLang="en-US" sz="1100" dirty="0"/>
              <a:t>時樣本的</a:t>
            </a:r>
            <a:r>
              <a:rPr lang="en-US" altLang="zh-TW" sz="1100" dirty="0"/>
              <a:t>label</a:t>
            </a:r>
            <a:r>
              <a:rPr lang="zh-TW" altLang="en-US" sz="1100" dirty="0"/>
              <a:t>為</a:t>
            </a:r>
            <a:r>
              <a:rPr lang="en-US" altLang="zh-TW" sz="1100" dirty="0"/>
              <a:t>1</a:t>
            </a:r>
          </a:p>
          <a:p>
            <a:pPr lvl="1"/>
            <a:r>
              <a:rPr lang="zh-TW" altLang="en-US" sz="1300" u="sng" dirty="0"/>
              <a:t>此聯繫函數就是</a:t>
            </a:r>
            <a:r>
              <a:rPr lang="en-US" altLang="zh-TW" sz="1300" u="sng" dirty="0"/>
              <a:t>Sigmoid</a:t>
            </a:r>
            <a:r>
              <a:rPr lang="zh-TW" altLang="en-US" sz="1300" u="sng" dirty="0" smtClean="0"/>
              <a:t>函數</a:t>
            </a:r>
            <a:endParaRPr lang="zh-TW" altLang="en-US" sz="1300" u="sng" dirty="0"/>
          </a:p>
        </p:txBody>
      </p:sp>
    </p:spTree>
    <p:extLst>
      <p:ext uri="{BB962C8B-B14F-4D97-AF65-F5344CB8AC3E}">
        <p14:creationId xmlns:p14="http://schemas.microsoft.com/office/powerpoint/2010/main" val="488564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Logistic Regression</a:t>
            </a:r>
            <a:r>
              <a:rPr lang="zh-TW" altLang="en-US" dirty="0" smtClean="0"/>
              <a:t>推廣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979" y="1857982"/>
            <a:ext cx="6434383" cy="4796059"/>
          </a:xfrm>
        </p:spPr>
      </p:pic>
      <p:sp>
        <p:nvSpPr>
          <p:cNvPr id="5" name="文字方塊 4"/>
          <p:cNvSpPr txBox="1"/>
          <p:nvPr/>
        </p:nvSpPr>
        <p:spPr>
          <a:xfrm>
            <a:off x="838200" y="1049572"/>
            <a:ext cx="7947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將許多的</a:t>
            </a:r>
            <a:r>
              <a:rPr lang="en-US" altLang="zh-TW" dirty="0"/>
              <a:t>Logistic </a:t>
            </a:r>
            <a:r>
              <a:rPr lang="en-US" altLang="zh-TW" dirty="0" smtClean="0"/>
              <a:t>Regression</a:t>
            </a:r>
            <a:r>
              <a:rPr lang="zh-TW" altLang="en-US" dirty="0" smtClean="0"/>
              <a:t>做串接</a:t>
            </a:r>
            <a:r>
              <a:rPr lang="en-US" altLang="zh-TW" dirty="0" smtClean="0"/>
              <a:t>,</a:t>
            </a:r>
            <a:r>
              <a:rPr lang="zh-TW" altLang="en-US" dirty="0" smtClean="0"/>
              <a:t>模組會變得</a:t>
            </a:r>
            <a:r>
              <a:rPr lang="en-US" altLang="zh-TW" dirty="0" smtClean="0"/>
              <a:t>Powerful,</a:t>
            </a:r>
            <a:r>
              <a:rPr lang="zh-TW" altLang="en-US" dirty="0" smtClean="0"/>
              <a:t>即可推廣至</a:t>
            </a:r>
            <a:r>
              <a:rPr lang="en-US" altLang="zh-TW" dirty="0" smtClean="0"/>
              <a:t>Deep</a:t>
            </a:r>
            <a:r>
              <a:rPr lang="zh-TW" altLang="en-US" dirty="0" smtClean="0"/>
              <a:t> </a:t>
            </a:r>
            <a:r>
              <a:rPr lang="en-US" altLang="zh-TW" dirty="0" smtClean="0"/>
              <a:t>Learning</a:t>
            </a:r>
            <a:r>
              <a:rPr lang="zh-TW" altLang="en-US" dirty="0" smtClean="0"/>
              <a:t>又稱為類神經網路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9765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資料來源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500" dirty="0" smtClean="0">
                <a:hlinkClick r:id="rId2"/>
              </a:rPr>
              <a:t>ML Lecture 5: Logistic Regression(yt</a:t>
            </a:r>
            <a:r>
              <a:rPr lang="zh-TW" altLang="en-US" sz="1500" dirty="0" smtClean="0">
                <a:hlinkClick r:id="rId2"/>
              </a:rPr>
              <a:t>影片</a:t>
            </a:r>
            <a:r>
              <a:rPr lang="en-US" altLang="zh-TW" sz="1500" dirty="0" smtClean="0">
                <a:hlinkClick r:id="rId2"/>
              </a:rPr>
              <a:t>)</a:t>
            </a:r>
            <a:endParaRPr lang="en-US" altLang="zh-TW" sz="1500" dirty="0" smtClean="0"/>
          </a:p>
          <a:p>
            <a:r>
              <a:rPr lang="en-US" altLang="zh-TW" sz="1500" dirty="0" smtClean="0">
                <a:hlinkClick r:id="rId3"/>
              </a:rPr>
              <a:t>TAROBALLZ</a:t>
            </a:r>
            <a:r>
              <a:rPr lang="zh-TW" altLang="en-US" sz="1500" dirty="0" smtClean="0">
                <a:hlinkClick r:id="rId3"/>
              </a:rPr>
              <a:t>機器學習</a:t>
            </a:r>
            <a:r>
              <a:rPr lang="en-US" altLang="zh-TW" sz="1500" dirty="0" smtClean="0">
                <a:hlinkClick r:id="rId3"/>
              </a:rPr>
              <a:t>-</a:t>
            </a:r>
            <a:r>
              <a:rPr lang="zh-TW" altLang="en-US" sz="1500" dirty="0" smtClean="0">
                <a:hlinkClick r:id="rId3"/>
              </a:rPr>
              <a:t>邏輯回歸</a:t>
            </a:r>
            <a:r>
              <a:rPr lang="en-US" altLang="zh-TW" sz="1500" dirty="0" smtClean="0">
                <a:hlinkClick r:id="rId3"/>
              </a:rPr>
              <a:t>(Logistic Regression)</a:t>
            </a:r>
            <a:endParaRPr lang="en-US" altLang="zh-TW" sz="1500" dirty="0" smtClean="0"/>
          </a:p>
          <a:p>
            <a:r>
              <a:rPr lang="zh-TW" altLang="en-US" sz="1500" dirty="0" smtClean="0">
                <a:hlinkClick r:id="rId4"/>
              </a:rPr>
              <a:t>機器</a:t>
            </a:r>
            <a:r>
              <a:rPr lang="en-US" altLang="zh-TW" sz="1500" dirty="0" smtClean="0">
                <a:hlinkClick r:id="rId4"/>
              </a:rPr>
              <a:t>/</a:t>
            </a:r>
            <a:r>
              <a:rPr lang="zh-TW" altLang="en-US" sz="1500" dirty="0" smtClean="0">
                <a:hlinkClick r:id="rId4"/>
              </a:rPr>
              <a:t>統計學習</a:t>
            </a:r>
            <a:r>
              <a:rPr lang="en-US" altLang="zh-TW" sz="1500" dirty="0" smtClean="0">
                <a:hlinkClick r:id="rId4"/>
              </a:rPr>
              <a:t>: </a:t>
            </a:r>
            <a:r>
              <a:rPr lang="zh-TW" altLang="en-US" sz="1500" dirty="0" smtClean="0">
                <a:hlinkClick r:id="rId4"/>
              </a:rPr>
              <a:t>羅吉斯回歸</a:t>
            </a:r>
            <a:r>
              <a:rPr lang="en-US" altLang="zh-TW" sz="1500" dirty="0" smtClean="0">
                <a:hlinkClick r:id="rId4"/>
              </a:rPr>
              <a:t>(Logistic regression)</a:t>
            </a:r>
            <a:endParaRPr lang="en-US" altLang="zh-TW" sz="1500" dirty="0" smtClean="0"/>
          </a:p>
          <a:p>
            <a:r>
              <a:rPr lang="en-US" altLang="zh-TW" sz="1500" dirty="0" smtClean="0">
                <a:hlinkClick r:id="rId5"/>
              </a:rPr>
              <a:t>[</a:t>
            </a:r>
            <a:r>
              <a:rPr lang="zh-TW" altLang="en-US" sz="1500" dirty="0" smtClean="0">
                <a:hlinkClick r:id="rId5"/>
              </a:rPr>
              <a:t>資料分析</a:t>
            </a:r>
            <a:r>
              <a:rPr lang="en-US" altLang="zh-TW" sz="1500" dirty="0" smtClean="0">
                <a:hlinkClick r:id="rId5"/>
              </a:rPr>
              <a:t>&amp;</a:t>
            </a:r>
            <a:r>
              <a:rPr lang="zh-TW" altLang="en-US" sz="1500" dirty="0" smtClean="0">
                <a:hlinkClick r:id="rId5"/>
              </a:rPr>
              <a:t>機器學習</a:t>
            </a:r>
            <a:r>
              <a:rPr lang="en-US" altLang="zh-TW" sz="1500" dirty="0" smtClean="0">
                <a:hlinkClick r:id="rId5"/>
              </a:rPr>
              <a:t>] </a:t>
            </a:r>
            <a:r>
              <a:rPr lang="zh-TW" altLang="en-US" sz="1500" dirty="0" smtClean="0">
                <a:hlinkClick r:id="rId5"/>
              </a:rPr>
              <a:t>第</a:t>
            </a:r>
            <a:r>
              <a:rPr lang="en-US" altLang="zh-TW" sz="1500" dirty="0" smtClean="0">
                <a:hlinkClick r:id="rId5"/>
              </a:rPr>
              <a:t>3.3</a:t>
            </a:r>
            <a:r>
              <a:rPr lang="zh-TW" altLang="en-US" sz="1500" dirty="0" smtClean="0">
                <a:hlinkClick r:id="rId5"/>
              </a:rPr>
              <a:t>講：線性分類</a:t>
            </a:r>
            <a:r>
              <a:rPr lang="en-US" altLang="zh-TW" sz="1500" dirty="0" smtClean="0">
                <a:hlinkClick r:id="rId5"/>
              </a:rPr>
              <a:t>-</a:t>
            </a:r>
            <a:r>
              <a:rPr lang="zh-TW" altLang="en-US" sz="1500" dirty="0" smtClean="0">
                <a:hlinkClick r:id="rId5"/>
              </a:rPr>
              <a:t>邏輯斯回歸</a:t>
            </a:r>
            <a:r>
              <a:rPr lang="en-US" altLang="zh-TW" sz="1500" dirty="0" smtClean="0">
                <a:hlinkClick r:id="rId5"/>
              </a:rPr>
              <a:t>(Logistic Regression) </a:t>
            </a:r>
            <a:r>
              <a:rPr lang="zh-TW" altLang="en-US" sz="1500" dirty="0" smtClean="0">
                <a:hlinkClick r:id="rId5"/>
              </a:rPr>
              <a:t>介紹</a:t>
            </a:r>
            <a:endParaRPr lang="en-US" altLang="zh-TW" sz="1500" dirty="0" smtClean="0"/>
          </a:p>
          <a:p>
            <a:r>
              <a:rPr lang="en-US" altLang="zh-TW" sz="1500" dirty="0" smtClean="0">
                <a:hlinkClick r:id="rId6"/>
              </a:rPr>
              <a:t>Logistic Regression :: Logistic Regression Error @ Machine Learning Foundations (</a:t>
            </a:r>
            <a:r>
              <a:rPr lang="zh-TW" altLang="en-US" sz="1500" dirty="0" smtClean="0">
                <a:hlinkClick r:id="rId6"/>
              </a:rPr>
              <a:t>機器學習基石</a:t>
            </a:r>
            <a:r>
              <a:rPr lang="en-US" altLang="zh-TW" sz="1500" dirty="0" smtClean="0">
                <a:hlinkClick r:id="rId6"/>
              </a:rPr>
              <a:t>)</a:t>
            </a:r>
            <a:endParaRPr lang="en-US" altLang="zh-TW" sz="1500" dirty="0" smtClean="0"/>
          </a:p>
          <a:p>
            <a:r>
              <a:rPr lang="en-US" altLang="zh-TW" sz="1500" dirty="0" smtClean="0">
                <a:hlinkClick r:id="rId7"/>
              </a:rPr>
              <a:t>Logistic Regression :: Logistic Regression Problem @ Machine Learning Foundations (</a:t>
            </a:r>
            <a:r>
              <a:rPr lang="zh-TW" altLang="en-US" sz="1500" dirty="0" smtClean="0">
                <a:hlinkClick r:id="rId7"/>
              </a:rPr>
              <a:t>機器學習基石</a:t>
            </a:r>
            <a:r>
              <a:rPr lang="en-US" altLang="zh-TW" sz="1500" dirty="0" smtClean="0">
                <a:hlinkClick r:id="rId7"/>
              </a:rPr>
              <a:t>)</a:t>
            </a:r>
            <a:endParaRPr lang="en-US" altLang="zh-TW" sz="1500" dirty="0" smtClean="0"/>
          </a:p>
          <a:p>
            <a:r>
              <a:rPr lang="en-US" altLang="zh-TW" sz="1500" dirty="0" smtClean="0">
                <a:hlinkClick r:id="rId8"/>
              </a:rPr>
              <a:t>Logistic Regression :: Logistic Regression Error @ Machine Learning Foundations (</a:t>
            </a:r>
            <a:r>
              <a:rPr lang="zh-TW" altLang="en-US" sz="1500" dirty="0" smtClean="0">
                <a:hlinkClick r:id="rId8"/>
              </a:rPr>
              <a:t>機器學習基石</a:t>
            </a:r>
            <a:r>
              <a:rPr lang="en-US" altLang="zh-TW" sz="1500" dirty="0" smtClean="0">
                <a:hlinkClick r:id="rId8"/>
              </a:rPr>
              <a:t>)</a:t>
            </a:r>
            <a:endParaRPr lang="en-US" altLang="zh-TW" sz="1500" dirty="0" smtClean="0"/>
          </a:p>
          <a:p>
            <a:r>
              <a:rPr lang="en-US" altLang="zh-TW" sz="1500" dirty="0" smtClean="0">
                <a:hlinkClick r:id="rId9"/>
              </a:rPr>
              <a:t>Logistic Regression :: Gradient Descent @ Machine Learning Foundations (</a:t>
            </a:r>
            <a:r>
              <a:rPr lang="zh-TW" altLang="en-US" sz="1500" dirty="0" smtClean="0">
                <a:hlinkClick r:id="rId9"/>
              </a:rPr>
              <a:t>機器學習基石</a:t>
            </a:r>
            <a:r>
              <a:rPr lang="en-US" altLang="zh-TW" sz="1500" dirty="0" smtClean="0">
                <a:hlinkClick r:id="rId9"/>
              </a:rPr>
              <a:t>)</a:t>
            </a:r>
            <a:endParaRPr lang="zh-TW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51485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補充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5" y="1031692"/>
            <a:ext cx="7527032" cy="5129368"/>
          </a:xfrm>
        </p:spPr>
      </p:pic>
    </p:spTree>
    <p:extLst>
      <p:ext uri="{BB962C8B-B14F-4D97-AF65-F5344CB8AC3E}">
        <p14:creationId xmlns:p14="http://schemas.microsoft.com/office/powerpoint/2010/main" val="671004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補充</a:t>
            </a:r>
            <a:r>
              <a:rPr lang="en-US" altLang="zh-TW" dirty="0" smtClean="0"/>
              <a:t>:</a:t>
            </a:r>
            <a:r>
              <a:rPr lang="zh-TW" altLang="en-US" dirty="0" smtClean="0"/>
              <a:t>學習</a:t>
            </a:r>
            <a:r>
              <a:rPr lang="zh-TW" altLang="en-US" dirty="0"/>
              <a:t>率的大小</a:t>
            </a:r>
            <a:r>
              <a:rPr lang="zh-TW" altLang="en-US" dirty="0" smtClean="0"/>
              <a:t>影響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30727"/>
            <a:ext cx="7931572" cy="4315933"/>
          </a:xfrm>
        </p:spPr>
      </p:pic>
      <p:sp>
        <p:nvSpPr>
          <p:cNvPr id="5" name="文字方塊 4"/>
          <p:cNvSpPr txBox="1"/>
          <p:nvPr/>
        </p:nvSpPr>
        <p:spPr>
          <a:xfrm>
            <a:off x="9271221" y="2067339"/>
            <a:ext cx="1900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發現學習率可以根據坡度做決定兩者呈正比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84" y="5659086"/>
            <a:ext cx="6668431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08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補充</a:t>
            </a:r>
            <a:r>
              <a:rPr lang="en-US" altLang="zh-TW" dirty="0" smtClean="0"/>
              <a:t>:Logistic </a:t>
            </a:r>
            <a:r>
              <a:rPr lang="en-US" altLang="zh-TW" dirty="0"/>
              <a:t>Regression</a:t>
            </a:r>
            <a:r>
              <a:rPr lang="zh-TW" altLang="en-US" dirty="0" smtClean="0"/>
              <a:t>應用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zh-TW" altLang="en-US" sz="1500" dirty="0"/>
              <a:t>廣告點擊率</a:t>
            </a:r>
          </a:p>
          <a:p>
            <a:pPr lvl="1" fontAlgn="base"/>
            <a:r>
              <a:rPr lang="zh-TW" altLang="en-US" sz="1500" dirty="0"/>
              <a:t>用戶有點擊</a:t>
            </a:r>
          </a:p>
          <a:p>
            <a:pPr lvl="1" fontAlgn="base"/>
            <a:r>
              <a:rPr lang="zh-TW" altLang="en-US" sz="1500" dirty="0"/>
              <a:t>用戶無點擊</a:t>
            </a:r>
          </a:p>
          <a:p>
            <a:pPr fontAlgn="base"/>
            <a:r>
              <a:rPr lang="zh-TW" altLang="en-US" sz="1500" dirty="0"/>
              <a:t>是否為垃圾郵件</a:t>
            </a:r>
          </a:p>
          <a:p>
            <a:pPr fontAlgn="base"/>
            <a:r>
              <a:rPr lang="zh-TW" altLang="en-US" sz="1500" dirty="0"/>
              <a:t>是否患病</a:t>
            </a:r>
          </a:p>
          <a:p>
            <a:pPr fontAlgn="base"/>
            <a:r>
              <a:rPr lang="zh-TW" altLang="en-US" sz="1500" dirty="0"/>
              <a:t>金融詐騙</a:t>
            </a:r>
          </a:p>
          <a:p>
            <a:pPr fontAlgn="base"/>
            <a:r>
              <a:rPr lang="zh-TW" altLang="en-US" sz="1500" dirty="0"/>
              <a:t>虛假帳號</a:t>
            </a:r>
          </a:p>
          <a:p>
            <a:pPr fontAlgn="base"/>
            <a:r>
              <a:rPr lang="zh-TW" altLang="en-US" sz="1500" dirty="0"/>
              <a:t>評分卡製作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0616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補充</a:t>
            </a:r>
            <a:r>
              <a:rPr lang="en-US" altLang="zh-TW" dirty="0" smtClean="0"/>
              <a:t>:</a:t>
            </a:r>
            <a:r>
              <a:rPr lang="zh-TW" altLang="en-US" dirty="0" smtClean="0"/>
              <a:t>線性回歸跟邏輯回歸比較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14537"/>
            <a:ext cx="7337301" cy="5233988"/>
          </a:xfrm>
        </p:spPr>
      </p:pic>
      <p:sp>
        <p:nvSpPr>
          <p:cNvPr id="5" name="文字方塊 4"/>
          <p:cNvSpPr txBox="1"/>
          <p:nvPr/>
        </p:nvSpPr>
        <p:spPr>
          <a:xfrm>
            <a:off x="364220" y="4431691"/>
            <a:ext cx="37303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 smtClean="0"/>
              <a:t>最小化</a:t>
            </a:r>
            <a:r>
              <a:rPr lang="en-US" altLang="zh-TW" sz="1500" dirty="0" smtClean="0"/>
              <a:t>C(</a:t>
            </a:r>
            <a:r>
              <a:rPr lang="en-US" altLang="zh-TW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cross-entropy </a:t>
            </a:r>
            <a:r>
              <a:rPr lang="en-US" altLang="zh-TW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  <a:r>
              <a:rPr lang="en-US" altLang="zh-TW" sz="1500" dirty="0" smtClean="0"/>
              <a:t>)</a:t>
            </a:r>
            <a:r>
              <a:rPr lang="zh-TW" altLang="en-US" sz="1500" dirty="0" smtClean="0"/>
              <a:t>作連加</a:t>
            </a:r>
            <a:endParaRPr lang="zh-TW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063627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Logistic Regression</a:t>
            </a:r>
            <a:r>
              <a:rPr lang="zh-TW" altLang="en-US" dirty="0"/>
              <a:t> </a:t>
            </a:r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1500" u="sng" dirty="0">
                <a:solidFill>
                  <a:srgbClr val="FF0000"/>
                </a:solidFill>
              </a:rPr>
              <a:t>只適用於二元分類的場景</a:t>
            </a:r>
            <a:r>
              <a:rPr lang="zh-TW" altLang="en-US" sz="1500" dirty="0"/>
              <a:t>，邏輯回歸是解決二分類問題的利器</a:t>
            </a:r>
          </a:p>
          <a:p>
            <a:pPr lvl="1"/>
            <a:r>
              <a:rPr lang="en-US" altLang="zh-TW" sz="1300" u="sng" dirty="0"/>
              <a:t>sklearn</a:t>
            </a:r>
            <a:r>
              <a:rPr lang="zh-TW" altLang="en-US" sz="1300" u="sng" dirty="0"/>
              <a:t>的邏輯回歸也可以做多分類的問題</a:t>
            </a:r>
          </a:p>
          <a:p>
            <a:pPr lvl="1"/>
            <a:r>
              <a:rPr lang="zh-TW" altLang="en-US" sz="1300" u="sng" dirty="0"/>
              <a:t>一對多</a:t>
            </a:r>
            <a:r>
              <a:rPr lang="en-US" altLang="zh-TW" sz="1300" u="sng" dirty="0"/>
              <a:t>(One-vs-rest;OvR)</a:t>
            </a:r>
          </a:p>
          <a:p>
            <a:pPr lvl="2"/>
            <a:r>
              <a:rPr lang="zh-TW" altLang="en-US" sz="1100" u="sng" dirty="0"/>
              <a:t>把某種分類看作</a:t>
            </a:r>
            <a:r>
              <a:rPr lang="en-US" altLang="zh-TW" sz="1100" u="sng" dirty="0"/>
              <a:t>1</a:t>
            </a:r>
            <a:r>
              <a:rPr lang="zh-TW" altLang="en-US" sz="1100" u="sng" dirty="0"/>
              <a:t>，剩下的分類類型都為</a:t>
            </a:r>
            <a:r>
              <a:rPr lang="en-US" altLang="zh-TW" sz="1100" u="sng" dirty="0"/>
              <a:t>0</a:t>
            </a:r>
          </a:p>
          <a:p>
            <a:pPr lvl="2"/>
            <a:r>
              <a:rPr lang="zh-TW" altLang="en-US" sz="1100" dirty="0"/>
              <a:t>在</a:t>
            </a:r>
            <a:r>
              <a:rPr lang="en-US" altLang="zh-TW" sz="1100" dirty="0"/>
              <a:t>sklearn</a:t>
            </a:r>
            <a:r>
              <a:rPr lang="zh-TW" altLang="en-US" sz="1100" dirty="0"/>
              <a:t>中為</a:t>
            </a:r>
            <a:r>
              <a:rPr lang="en-US" altLang="zh-TW" sz="1100" dirty="0"/>
              <a:t>"ovr"</a:t>
            </a:r>
          </a:p>
          <a:p>
            <a:pPr lvl="1"/>
            <a:r>
              <a:rPr lang="zh-TW" altLang="en-US" sz="1300" u="sng" dirty="0"/>
              <a:t>多對多</a:t>
            </a:r>
            <a:r>
              <a:rPr lang="en-US" altLang="zh-TW" sz="1300" u="sng" dirty="0"/>
              <a:t>(Many-vs-Many;MvM)</a:t>
            </a:r>
          </a:p>
          <a:p>
            <a:pPr lvl="2"/>
            <a:r>
              <a:rPr lang="zh-TW" altLang="en-US" sz="1100" u="sng" dirty="0"/>
              <a:t>把好幾個分類劃為</a:t>
            </a:r>
            <a:r>
              <a:rPr lang="en-US" altLang="zh-TW" sz="1100" u="sng" dirty="0"/>
              <a:t>1</a:t>
            </a:r>
            <a:r>
              <a:rPr lang="zh-TW" altLang="en-US" sz="1100" u="sng" dirty="0"/>
              <a:t>，剩下的分類類型劃為</a:t>
            </a:r>
            <a:r>
              <a:rPr lang="en-US" altLang="zh-TW" sz="1100" u="sng" dirty="0"/>
              <a:t>0</a:t>
            </a:r>
          </a:p>
          <a:p>
            <a:pPr lvl="2"/>
            <a:r>
              <a:rPr lang="zh-TW" altLang="en-US" sz="1100" dirty="0"/>
              <a:t>在</a:t>
            </a:r>
            <a:r>
              <a:rPr lang="en-US" altLang="zh-TW" sz="1100" dirty="0"/>
              <a:t>sklearn</a:t>
            </a:r>
            <a:r>
              <a:rPr lang="zh-TW" altLang="en-US" sz="1100" dirty="0"/>
              <a:t>中為</a:t>
            </a:r>
            <a:r>
              <a:rPr lang="en-US" altLang="zh-TW" sz="1100" dirty="0"/>
              <a:t>"Multinominal"</a:t>
            </a:r>
          </a:p>
          <a:p>
            <a:pPr lvl="1"/>
            <a:r>
              <a:rPr lang="zh-TW" altLang="en-US" sz="1300" dirty="0"/>
              <a:t>配合</a:t>
            </a:r>
            <a:r>
              <a:rPr lang="en-US" altLang="zh-TW" sz="1300" dirty="0"/>
              <a:t>L1, L2</a:t>
            </a:r>
            <a:r>
              <a:rPr lang="zh-TW" altLang="en-US" sz="1300" dirty="0"/>
              <a:t>正則項使用</a:t>
            </a:r>
          </a:p>
          <a:p>
            <a:r>
              <a:rPr lang="zh-TW" altLang="en-US" sz="1500" u="sng" dirty="0"/>
              <a:t>也能得出具體的概率值</a:t>
            </a:r>
          </a:p>
          <a:p>
            <a:r>
              <a:rPr lang="zh-TW" altLang="en-US" sz="1500" u="sng" dirty="0"/>
              <a:t>對邏輯回歸中過擬合的控制，通過正則化來</a:t>
            </a:r>
            <a:r>
              <a:rPr lang="zh-TW" altLang="en-US" sz="1500" u="sng" dirty="0" smtClean="0"/>
              <a:t>實現</a:t>
            </a:r>
            <a:endParaRPr lang="en-US" altLang="zh-TW" sz="1500" u="sng" dirty="0" smtClean="0"/>
          </a:p>
          <a:p>
            <a:r>
              <a:rPr lang="zh-TW" altLang="en-US" sz="1600" dirty="0" smtClean="0">
                <a:hlinkClick r:id="rId2" action="ppaction://hlinksldjump"/>
              </a:rPr>
              <a:t>補充</a:t>
            </a:r>
            <a:r>
              <a:rPr lang="en-US" altLang="zh-TW" sz="1600" dirty="0" smtClean="0">
                <a:hlinkClick r:id="rId2" action="ppaction://hlinksldjump"/>
              </a:rPr>
              <a:t>:Logistic Regression</a:t>
            </a:r>
            <a:r>
              <a:rPr lang="zh-TW" altLang="en-US" sz="1600" dirty="0" smtClean="0">
                <a:hlinkClick r:id="rId2" action="ppaction://hlinksldjump"/>
              </a:rPr>
              <a:t>的應用</a:t>
            </a:r>
            <a:endParaRPr lang="zh-TW" altLang="en-US" sz="1500" u="sng" dirty="0"/>
          </a:p>
        </p:txBody>
      </p:sp>
    </p:spTree>
    <p:extLst>
      <p:ext uri="{BB962C8B-B14F-4D97-AF65-F5344CB8AC3E}">
        <p14:creationId xmlns:p14="http://schemas.microsoft.com/office/powerpoint/2010/main" val="190718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Logistic </a:t>
            </a:r>
            <a:r>
              <a:rPr lang="en-US" altLang="zh-TW" dirty="0" smtClean="0"/>
              <a:t>Regression</a:t>
            </a:r>
            <a:r>
              <a:rPr lang="zh-TW" altLang="en-US" dirty="0" smtClean="0"/>
              <a:t>優點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500" dirty="0" smtClean="0"/>
              <a:t>1.</a:t>
            </a:r>
            <a:r>
              <a:rPr lang="zh-TW" altLang="en-US" sz="1500" u="sng" dirty="0" smtClean="0"/>
              <a:t>邏輯</a:t>
            </a:r>
            <a:r>
              <a:rPr lang="zh-TW" altLang="en-US" sz="1500" u="sng" dirty="0"/>
              <a:t>回歸對線性關係的擬合效果極佳</a:t>
            </a:r>
          </a:p>
          <a:p>
            <a:pPr lvl="1"/>
            <a:r>
              <a:rPr lang="zh-TW" altLang="en-US" sz="1300" dirty="0"/>
              <a:t>若已知數據之間聯繫是非線性的，千萬不要應使用邏輯回歸進行分類</a:t>
            </a:r>
          </a:p>
          <a:p>
            <a:r>
              <a:rPr lang="en-US" altLang="zh-TW" sz="1500" dirty="0" smtClean="0"/>
              <a:t>2.</a:t>
            </a:r>
            <a:r>
              <a:rPr lang="zh-TW" altLang="en-US" sz="1500" u="sng" dirty="0" smtClean="0"/>
              <a:t>邏輯</a:t>
            </a:r>
            <a:r>
              <a:rPr lang="zh-TW" altLang="en-US" sz="1500" u="sng" dirty="0"/>
              <a:t>回歸計算快</a:t>
            </a:r>
          </a:p>
          <a:p>
            <a:pPr lvl="1"/>
            <a:r>
              <a:rPr lang="zh-TW" altLang="en-US" sz="1300" u="sng" dirty="0"/>
              <a:t>計算效率優於</a:t>
            </a:r>
            <a:r>
              <a:rPr lang="en-US" altLang="zh-TW" sz="1300" u="sng" dirty="0" smtClean="0"/>
              <a:t>SVM</a:t>
            </a:r>
            <a:r>
              <a:rPr lang="en-US" altLang="zh-TW" sz="1300" dirty="0" smtClean="0"/>
              <a:t>(</a:t>
            </a:r>
            <a:r>
              <a:rPr lang="zh-TW" altLang="en-US" sz="1300" dirty="0"/>
              <a:t>支撐向量</a:t>
            </a:r>
            <a:r>
              <a:rPr lang="zh-TW" altLang="en-US" sz="1300" dirty="0" smtClean="0"/>
              <a:t>機</a:t>
            </a:r>
            <a:r>
              <a:rPr lang="en-US" altLang="zh-TW" sz="1300" dirty="0" smtClean="0"/>
              <a:t>support </a:t>
            </a:r>
            <a:r>
              <a:rPr lang="en-US" altLang="zh-TW" sz="1300" dirty="0"/>
              <a:t>vector </a:t>
            </a:r>
            <a:r>
              <a:rPr lang="en-US" altLang="zh-TW" sz="1300" dirty="0" smtClean="0"/>
              <a:t>machine)</a:t>
            </a:r>
            <a:r>
              <a:rPr lang="zh-TW" altLang="en-US" sz="1300" u="sng" dirty="0" smtClean="0"/>
              <a:t>和</a:t>
            </a:r>
            <a:r>
              <a:rPr lang="zh-TW" altLang="en-US" sz="1300" u="sng" dirty="0"/>
              <a:t>隨機森林</a:t>
            </a:r>
          </a:p>
          <a:p>
            <a:r>
              <a:rPr lang="en-US" altLang="zh-TW" sz="1500" dirty="0" smtClean="0"/>
              <a:t>3.</a:t>
            </a:r>
            <a:r>
              <a:rPr lang="zh-TW" altLang="en-US" sz="1500" u="sng" dirty="0" smtClean="0"/>
              <a:t>邏輯</a:t>
            </a:r>
            <a:r>
              <a:rPr lang="zh-TW" altLang="en-US" sz="1500" u="sng" dirty="0"/>
              <a:t>回歸返回的分類結果不是固定的</a:t>
            </a:r>
            <a:r>
              <a:rPr lang="en-US" altLang="zh-TW" sz="1500" u="sng" dirty="0"/>
              <a:t>0,1</a:t>
            </a:r>
            <a:r>
              <a:rPr lang="zh-TW" altLang="en-US" sz="1500" u="sng" dirty="0"/>
              <a:t>，而是以小數形式呈現的類概率數字</a:t>
            </a:r>
          </a:p>
          <a:p>
            <a:pPr lvl="1"/>
            <a:r>
              <a:rPr lang="zh-TW" altLang="en-US" sz="1300" u="sng" dirty="0"/>
              <a:t>可把回歸返回的結果當成連續型數據來利用</a:t>
            </a:r>
          </a:p>
          <a:p>
            <a:r>
              <a:rPr lang="en-US" altLang="zh-TW" sz="1500" dirty="0" smtClean="0"/>
              <a:t>4.</a:t>
            </a:r>
            <a:r>
              <a:rPr lang="zh-TW" altLang="en-US" sz="1500" u="sng" dirty="0" smtClean="0"/>
              <a:t>抗</a:t>
            </a:r>
            <a:r>
              <a:rPr lang="zh-TW" altLang="en-US" sz="1500" u="sng" dirty="0"/>
              <a:t>噪聲能力強</a:t>
            </a:r>
          </a:p>
          <a:p>
            <a:r>
              <a:rPr lang="en-US" altLang="zh-TW" sz="1500" dirty="0" smtClean="0"/>
              <a:t>5.</a:t>
            </a:r>
            <a:r>
              <a:rPr lang="zh-TW" altLang="en-US" sz="1500" u="sng" dirty="0" smtClean="0"/>
              <a:t>適合</a:t>
            </a:r>
            <a:r>
              <a:rPr lang="zh-TW" altLang="en-US" sz="1500" u="sng" dirty="0"/>
              <a:t>需要得到一個 二元分類概率 的場景，簡單，速度</a:t>
            </a:r>
            <a:r>
              <a:rPr lang="zh-TW" altLang="en-US" sz="1500" u="sng" dirty="0" smtClean="0"/>
              <a:t>快</a:t>
            </a:r>
            <a:endParaRPr lang="en-US" altLang="zh-TW" sz="1500" u="sng" dirty="0" smtClean="0"/>
          </a:p>
          <a:p>
            <a:endParaRPr lang="en-US" altLang="zh-TW" sz="1500" dirty="0" smtClean="0">
              <a:hlinkClick r:id="rId2"/>
            </a:endParaRPr>
          </a:p>
          <a:p>
            <a:endParaRPr lang="en-US" altLang="zh-TW" sz="1500" dirty="0">
              <a:hlinkClick r:id="rId2"/>
            </a:endParaRPr>
          </a:p>
          <a:p>
            <a:pPr marL="0" indent="0">
              <a:buNone/>
            </a:pPr>
            <a:r>
              <a:rPr lang="zh-TW" altLang="en-US" sz="1500" dirty="0" smtClean="0">
                <a:hlinkClick r:id="rId2"/>
              </a:rPr>
              <a:t>機器學習</a:t>
            </a:r>
            <a:r>
              <a:rPr lang="en-US" altLang="zh-TW" sz="1500" dirty="0" smtClean="0">
                <a:hlinkClick r:id="rId2"/>
              </a:rPr>
              <a:t>-</a:t>
            </a:r>
            <a:r>
              <a:rPr lang="zh-TW" altLang="en-US" sz="1500" dirty="0" smtClean="0">
                <a:hlinkClick r:id="rId2"/>
              </a:rPr>
              <a:t>支撐向量機</a:t>
            </a:r>
            <a:r>
              <a:rPr lang="en-US" altLang="zh-TW" sz="1500" dirty="0" smtClean="0">
                <a:hlinkClick r:id="rId2"/>
              </a:rPr>
              <a:t>(support vector machine, SVM)</a:t>
            </a:r>
            <a:r>
              <a:rPr lang="zh-TW" altLang="en-US" sz="1500" dirty="0" smtClean="0">
                <a:hlinkClick r:id="rId2"/>
              </a:rPr>
              <a:t>詳細推導</a:t>
            </a:r>
            <a:endParaRPr lang="zh-TW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015394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Logistic </a:t>
            </a:r>
            <a:r>
              <a:rPr lang="en-US" altLang="zh-TW" dirty="0" smtClean="0"/>
              <a:t>Regression</a:t>
            </a:r>
            <a:r>
              <a:rPr lang="zh-TW" altLang="en-US" dirty="0"/>
              <a:t>初</a:t>
            </a:r>
            <a:r>
              <a:rPr lang="zh-TW" altLang="en-US" dirty="0" smtClean="0"/>
              <a:t>始想</a:t>
            </a:r>
            <a:r>
              <a:rPr lang="zh-TW" altLang="en-US" dirty="0"/>
              <a:t>法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" y="2086715"/>
            <a:ext cx="5761998" cy="2787709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041" y="2269598"/>
            <a:ext cx="5325200" cy="242194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0" y="893588"/>
            <a:ext cx="581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左邊為我們希望得到的介於</a:t>
            </a:r>
            <a:r>
              <a:rPr lang="en-US" altLang="zh-TW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0~1</a:t>
            </a:r>
            <a:r>
              <a:rPr lang="zh-TW" altLang="en-US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之間的數字</a:t>
            </a:r>
            <a:endParaRPr lang="en-US" altLang="zh-TW" u="sng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而右邊為我們得到的真實數據</a:t>
            </a:r>
            <a:endParaRPr lang="en-US" altLang="zh-TW" u="sng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以心臟病為例我們並不知道上天給的真實機率是多少只能得到</a:t>
            </a:r>
            <a:r>
              <a:rPr lang="en-US" altLang="zh-TW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</a:t>
            </a:r>
            <a:r>
              <a:rPr lang="zh-TW" altLang="en-US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endParaRPr lang="zh-TW" altLang="en-US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941041" y="1440384"/>
            <a:ext cx="5377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因此我們可以將右方的數據看成左方數據的一種有雜訊的版本</a:t>
            </a:r>
            <a:endParaRPr lang="zh-TW" altLang="en-US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6028566" y="1925904"/>
            <a:ext cx="590719" cy="687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028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Logistic </a:t>
            </a:r>
            <a:r>
              <a:rPr lang="en-US" altLang="zh-TW" dirty="0" smtClean="0"/>
              <a:t>Regression</a:t>
            </a:r>
            <a:r>
              <a:rPr lang="zh-TW" altLang="en-US" dirty="0" smtClean="0"/>
              <a:t>想法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689"/>
            <a:ext cx="7119883" cy="3387743"/>
          </a:xfrm>
        </p:spPr>
      </p:pic>
      <p:sp>
        <p:nvSpPr>
          <p:cNvPr id="5" name="文字方塊 4"/>
          <p:cNvSpPr txBox="1"/>
          <p:nvPr/>
        </p:nvSpPr>
        <p:spPr>
          <a:xfrm>
            <a:off x="7323293" y="1270450"/>
            <a:ext cx="4750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</a:t>
            </a:r>
            <a:r>
              <a:rPr lang="en-US" altLang="zh-TW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zh-TW" altLang="en-US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得到之結果即是過去</a:t>
            </a:r>
            <a:r>
              <a:rPr lang="en-US" altLang="zh-TW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linear</a:t>
            </a:r>
            <a:r>
              <a:rPr lang="zh-TW" altLang="en-US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regression</a:t>
            </a:r>
            <a:r>
              <a:rPr lang="zh-TW" altLang="en-US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所得到分數結果而我們希望得到的是一個介於</a:t>
            </a:r>
            <a:r>
              <a:rPr lang="en-US" altLang="zh-TW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0~1</a:t>
            </a:r>
            <a:r>
              <a:rPr lang="zh-TW" altLang="en-US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之間的數</a:t>
            </a:r>
            <a:r>
              <a:rPr lang="en-US" altLang="zh-TW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因此使用</a:t>
            </a:r>
            <a:r>
              <a:rPr lang="en-US" altLang="zh-TW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logistic</a:t>
            </a:r>
            <a:r>
              <a:rPr lang="zh-TW" altLang="en-US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r>
              <a:rPr lang="zh-TW" altLang="en-US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將其轉換</a:t>
            </a:r>
            <a:r>
              <a:rPr lang="en-US" altLang="zh-TW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亦可稱為</a:t>
            </a:r>
            <a:r>
              <a:rPr lang="en-US" altLang="zh-TW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Sigmoid</a:t>
            </a:r>
            <a:r>
              <a:rPr lang="zh-TW" altLang="en-US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</a:t>
            </a:r>
            <a:r>
              <a:rPr lang="en-US" altLang="zh-TW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2209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Sigmoid</a:t>
            </a:r>
            <a:r>
              <a:rPr lang="zh-TW" altLang="en-US" dirty="0"/>
              <a:t>函數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" y="1046397"/>
            <a:ext cx="6273955" cy="3107495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446" y="3967702"/>
            <a:ext cx="5200554" cy="1560166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6489576" y="2257351"/>
            <a:ext cx="571181" cy="469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638" y="2257351"/>
            <a:ext cx="4534533" cy="466790"/>
          </a:xfrm>
          <a:prstGeom prst="rect">
            <a:avLst/>
          </a:prstGeom>
        </p:spPr>
      </p:pic>
      <p:sp>
        <p:nvSpPr>
          <p:cNvPr id="10" name="向下箭號 9"/>
          <p:cNvSpPr/>
          <p:nvPr/>
        </p:nvSpPr>
        <p:spPr>
          <a:xfrm>
            <a:off x="9240641" y="3172570"/>
            <a:ext cx="475854" cy="5486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190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比較三個演算法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126" y="1987742"/>
            <a:ext cx="6780953" cy="4435710"/>
          </a:xfrm>
        </p:spPr>
      </p:pic>
      <p:sp>
        <p:nvSpPr>
          <p:cNvPr id="5" name="文字方塊 4"/>
          <p:cNvSpPr txBox="1"/>
          <p:nvPr/>
        </p:nvSpPr>
        <p:spPr>
          <a:xfrm>
            <a:off x="500932" y="3282267"/>
            <a:ext cx="2178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將算出的分數區分大於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和小於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來做分類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38978" y="1121134"/>
            <a:ext cx="2234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得到的分數就直接做輸出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780104" y="3490623"/>
            <a:ext cx="177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Ein= ?</a:t>
            </a:r>
          </a:p>
        </p:txBody>
      </p:sp>
    </p:spTree>
    <p:extLst>
      <p:ext uri="{BB962C8B-B14F-4D97-AF65-F5344CB8AC3E}">
        <p14:creationId xmlns:p14="http://schemas.microsoft.com/office/powerpoint/2010/main" val="112745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Logistic </a:t>
            </a:r>
            <a:r>
              <a:rPr lang="en-US" altLang="zh-TW" dirty="0" smtClean="0"/>
              <a:t>Regression</a:t>
            </a:r>
            <a:r>
              <a:rPr lang="zh-TW" altLang="en-US" dirty="0" smtClean="0"/>
              <a:t>過程原理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00183"/>
            <a:ext cx="7811936" cy="1158996"/>
          </a:xfrm>
        </p:spPr>
      </p:pic>
      <p:sp>
        <p:nvSpPr>
          <p:cNvPr id="5" name="文字方塊 4"/>
          <p:cNvSpPr txBox="1"/>
          <p:nvPr/>
        </p:nvSpPr>
        <p:spPr>
          <a:xfrm>
            <a:off x="8794143" y="1065475"/>
            <a:ext cx="3013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反過來寫時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f(x)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時對應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1-f(x)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因為機率加起來要是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41" y="2631882"/>
            <a:ext cx="6263158" cy="341403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794143" y="3307743"/>
            <a:ext cx="4357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很接近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就可以假設將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f(x)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帶換成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h(x)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向下箭號 7"/>
          <p:cNvSpPr/>
          <p:nvPr/>
        </p:nvSpPr>
        <p:spPr>
          <a:xfrm>
            <a:off x="6942966" y="2209126"/>
            <a:ext cx="736376" cy="2832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4615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簡報3" id="{A6A53B4D-931E-4825-A9F1-1B8917FF3BCA}" vid="{8F6EAD80-127E-4ED4-899C-782F9EEBA4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藍底</Template>
  <TotalTime>495</TotalTime>
  <Words>1098</Words>
  <Application>Microsoft Office PowerPoint</Application>
  <PresentationFormat>寬螢幕</PresentationFormat>
  <Paragraphs>126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1" baseType="lpstr">
      <vt:lpstr>微軟正黑體</vt:lpstr>
      <vt:lpstr>新細明體</vt:lpstr>
      <vt:lpstr>Arial</vt:lpstr>
      <vt:lpstr>Calibri</vt:lpstr>
      <vt:lpstr>Calibri Light</vt:lpstr>
      <vt:lpstr>Office 佈景主題</vt:lpstr>
      <vt:lpstr>logistic Regression</vt:lpstr>
      <vt:lpstr>Logistic Regression Introduction</vt:lpstr>
      <vt:lpstr>Logistic Regression Introduction</vt:lpstr>
      <vt:lpstr>Logistic Regression優點</vt:lpstr>
      <vt:lpstr>Logistic Regression初始想法</vt:lpstr>
      <vt:lpstr>Logistic Regression想法</vt:lpstr>
      <vt:lpstr>Sigmoid函數</vt:lpstr>
      <vt:lpstr>比較三個演算法</vt:lpstr>
      <vt:lpstr>Logistic Regression過程原理</vt:lpstr>
      <vt:lpstr>Logistic Regression過程原理</vt:lpstr>
      <vt:lpstr>Logistic Regression過程原理</vt:lpstr>
      <vt:lpstr>Logistic Regression過程原理-最小化Ein(w)</vt:lpstr>
      <vt:lpstr>Logistic Regression過程原理-取梯度為0</vt:lpstr>
      <vt:lpstr>Logistic Regression過程原理-PLA求解w</vt:lpstr>
      <vt:lpstr>Logistic Regression優化w</vt:lpstr>
      <vt:lpstr>Logistic Regression結果</vt:lpstr>
      <vt:lpstr>Limitation of Logistic Regression</vt:lpstr>
      <vt:lpstr>解決Limitation of Logistic Regression</vt:lpstr>
      <vt:lpstr>解決Limitation of Logistic Regression</vt:lpstr>
      <vt:lpstr>Logistic Regression推廣</vt:lpstr>
      <vt:lpstr>資料來源</vt:lpstr>
      <vt:lpstr>補充:</vt:lpstr>
      <vt:lpstr>補充:學習率的大小影響</vt:lpstr>
      <vt:lpstr>補充:Logistic Regression應用</vt:lpstr>
      <vt:lpstr>補充:線性回歸跟邏輯回歸比較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</dc:title>
  <dc:creator>博仁 鄭</dc:creator>
  <cp:lastModifiedBy>博仁 鄭</cp:lastModifiedBy>
  <cp:revision>31</cp:revision>
  <dcterms:created xsi:type="dcterms:W3CDTF">2020-04-20T13:43:05Z</dcterms:created>
  <dcterms:modified xsi:type="dcterms:W3CDTF">2020-04-21T13:36:11Z</dcterms:modified>
</cp:coreProperties>
</file>